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147477188"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2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38221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215086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372888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89114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1282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835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406951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744274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623352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629707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47149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1687757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333854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97388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282721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2155413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154033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292067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358930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3934856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197876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A39138-B7F7-4603-966B-57207598A36C}" type="datetimeFigureOut">
              <a:rPr kumimoji="1" lang="ja-JP" altLang="en-US" smtClean="0"/>
              <a:t>2024/9/18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183189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39138-B7F7-4603-966B-57207598A36C}" type="datetimeFigureOut">
              <a:rPr kumimoji="1" lang="ja-JP" altLang="en-US" smtClean="0"/>
              <a:t>2024/9/18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A498B-BD65-41F7-B58F-A74FFF35FAD7}" type="slidenum">
              <a:rPr kumimoji="1" lang="ja-JP" altLang="en-US" smtClean="0"/>
              <a:t>‹#›</a:t>
            </a:fld>
            <a:endParaRPr kumimoji="1" lang="ja-JP" altLang="en-US"/>
          </a:p>
        </p:txBody>
      </p:sp>
    </p:spTree>
    <p:extLst>
      <p:ext uri="{BB962C8B-B14F-4D97-AF65-F5344CB8AC3E}">
        <p14:creationId xmlns:p14="http://schemas.microsoft.com/office/powerpoint/2010/main" val="2690703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43670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0010FBD-83B5-DE71-C50D-F289AA5877E0}"/>
              </a:ext>
            </a:extLst>
          </p:cNvPr>
          <p:cNvPicPr>
            <a:picLocks noChangeAspect="1"/>
          </p:cNvPicPr>
          <p:nvPr/>
        </p:nvPicPr>
        <p:blipFill>
          <a:blip r:embed="rId2"/>
          <a:stretch>
            <a:fillRect/>
          </a:stretch>
        </p:blipFill>
        <p:spPr>
          <a:xfrm>
            <a:off x="4781724" y="168044"/>
            <a:ext cx="4613945" cy="6521912"/>
          </a:xfrm>
          <a:prstGeom prst="rect">
            <a:avLst/>
          </a:prstGeom>
        </p:spPr>
      </p:pic>
      <p:sp>
        <p:nvSpPr>
          <p:cNvPr id="6" name="テキスト ボックス 5">
            <a:extLst>
              <a:ext uri="{FF2B5EF4-FFF2-40B4-BE49-F238E27FC236}">
                <a16:creationId xmlns:a16="http://schemas.microsoft.com/office/drawing/2014/main" id="{C00D8A44-97C3-85C8-BE42-8123AE42D433}"/>
              </a:ext>
            </a:extLst>
          </p:cNvPr>
          <p:cNvSpPr txBox="1"/>
          <p:nvPr/>
        </p:nvSpPr>
        <p:spPr>
          <a:xfrm>
            <a:off x="201336" y="3056290"/>
            <a:ext cx="4253218" cy="338554"/>
          </a:xfrm>
          <a:prstGeom prst="rect">
            <a:avLst/>
          </a:prstGeom>
          <a:noFill/>
        </p:spPr>
        <p:txBody>
          <a:bodyPr wrap="square" rtlCol="0">
            <a:spAutoFit/>
          </a:bodyPr>
          <a:lstStyle/>
          <a:p>
            <a:pPr algn="ctr"/>
            <a:r>
              <a:rPr lang="ja-JP" altLang="en-US" sz="1600" b="1" dirty="0">
                <a:effectLst/>
                <a:latin typeface="メイリオ" panose="020B0604030504040204" pitchFamily="50" charset="-128"/>
                <a:ea typeface="メイリオ" panose="020B0604030504040204" pitchFamily="50" charset="-128"/>
                <a:cs typeface="Times New Roman" panose="02020603050405020304" pitchFamily="18" charset="0"/>
              </a:rPr>
              <a:t>新様式「治療と仕事の両立</a:t>
            </a:r>
            <a:r>
              <a:rPr lang="ja-JP" altLang="ja-JP" sz="1600" b="1" dirty="0">
                <a:effectLst/>
                <a:latin typeface="メイリオ" panose="020B0604030504040204" pitchFamily="50" charset="-128"/>
                <a:ea typeface="メイリオ" panose="020B0604030504040204" pitchFamily="50" charset="-128"/>
                <a:cs typeface="Times New Roman" panose="02020603050405020304" pitchFamily="18" charset="0"/>
              </a:rPr>
              <a:t>支援カード</a:t>
            </a:r>
            <a:r>
              <a:rPr lang="ja-JP" altLang="en-US" sz="1600" b="1" dirty="0">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1" lang="en-US" altLang="ja-JP" sz="16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7D859BE-18B1-F223-FB7B-165C5FD404CE}"/>
              </a:ext>
            </a:extLst>
          </p:cNvPr>
          <p:cNvSpPr txBox="1"/>
          <p:nvPr/>
        </p:nvSpPr>
        <p:spPr>
          <a:xfrm>
            <a:off x="608202" y="3632433"/>
            <a:ext cx="3439486" cy="307777"/>
          </a:xfrm>
          <a:prstGeom prst="rect">
            <a:avLst/>
          </a:prstGeom>
          <a:noFill/>
        </p:spPr>
        <p:txBody>
          <a:bodyPr wrap="square" rtlCol="0">
            <a:spAutoFit/>
          </a:bodyPr>
          <a:lstStyle/>
          <a:p>
            <a:r>
              <a:rPr lang="ja-JP" altLang="en-US" sz="1400" dirty="0">
                <a:effectLst/>
                <a:latin typeface="+mj-ea"/>
                <a:ea typeface="+mj-ea"/>
                <a:cs typeface="Times New Roman" panose="02020603050405020304" pitchFamily="18" charset="0"/>
              </a:rPr>
              <a:t>改訂ガイドライン（令和</a:t>
            </a:r>
            <a:r>
              <a:rPr lang="en-US" altLang="ja-JP" sz="1400" dirty="0">
                <a:effectLst/>
                <a:latin typeface="+mj-ea"/>
                <a:ea typeface="+mj-ea"/>
                <a:cs typeface="Times New Roman" panose="02020603050405020304" pitchFamily="18" charset="0"/>
              </a:rPr>
              <a:t>6</a:t>
            </a:r>
            <a:r>
              <a:rPr lang="ja-JP" altLang="en-US" sz="1400" dirty="0">
                <a:effectLst/>
                <a:latin typeface="+mj-ea"/>
                <a:ea typeface="+mj-ea"/>
                <a:cs typeface="Times New Roman" panose="02020603050405020304" pitchFamily="18" charset="0"/>
              </a:rPr>
              <a:t>年</a:t>
            </a:r>
            <a:r>
              <a:rPr lang="en-US" altLang="ja-JP" sz="1400" dirty="0">
                <a:effectLst/>
                <a:latin typeface="+mj-ea"/>
                <a:ea typeface="+mj-ea"/>
                <a:cs typeface="Times New Roman" panose="02020603050405020304" pitchFamily="18" charset="0"/>
              </a:rPr>
              <a:t>3</a:t>
            </a:r>
            <a:r>
              <a:rPr lang="ja-JP" altLang="en-US" sz="1400" dirty="0">
                <a:effectLst/>
                <a:latin typeface="+mj-ea"/>
                <a:ea typeface="+mj-ea"/>
                <a:cs typeface="Times New Roman" panose="02020603050405020304" pitchFamily="18" charset="0"/>
              </a:rPr>
              <a:t>月）に追加</a:t>
            </a:r>
            <a:endParaRPr kumimoji="1" lang="ja-JP" altLang="en-US" sz="1400" dirty="0"/>
          </a:p>
        </p:txBody>
      </p:sp>
    </p:spTree>
    <p:extLst>
      <p:ext uri="{BB962C8B-B14F-4D97-AF65-F5344CB8AC3E}">
        <p14:creationId xmlns:p14="http://schemas.microsoft.com/office/powerpoint/2010/main" val="254883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8A118D-9114-C16D-645F-1278A9ECCC38}"/>
              </a:ext>
            </a:extLst>
          </p:cNvPr>
          <p:cNvPicPr>
            <a:picLocks noChangeAspect="1"/>
          </p:cNvPicPr>
          <p:nvPr/>
        </p:nvPicPr>
        <p:blipFill>
          <a:blip r:embed="rId2"/>
          <a:stretch>
            <a:fillRect/>
          </a:stretch>
        </p:blipFill>
        <p:spPr>
          <a:xfrm>
            <a:off x="491753" y="398909"/>
            <a:ext cx="4301855" cy="6046757"/>
          </a:xfrm>
          <a:prstGeom prst="rect">
            <a:avLst/>
          </a:prstGeom>
        </p:spPr>
      </p:pic>
      <p:pic>
        <p:nvPicPr>
          <p:cNvPr id="7" name="図 6">
            <a:extLst>
              <a:ext uri="{FF2B5EF4-FFF2-40B4-BE49-F238E27FC236}">
                <a16:creationId xmlns:a16="http://schemas.microsoft.com/office/drawing/2014/main" id="{A9229C83-BE7F-1553-2C21-98AA60F2CCA8}"/>
              </a:ext>
            </a:extLst>
          </p:cNvPr>
          <p:cNvPicPr>
            <a:picLocks noChangeAspect="1"/>
          </p:cNvPicPr>
          <p:nvPr/>
        </p:nvPicPr>
        <p:blipFill>
          <a:blip r:embed="rId3"/>
          <a:stretch>
            <a:fillRect/>
          </a:stretch>
        </p:blipFill>
        <p:spPr>
          <a:xfrm>
            <a:off x="4873769" y="405621"/>
            <a:ext cx="4301855" cy="6033335"/>
          </a:xfrm>
          <a:prstGeom prst="rect">
            <a:avLst/>
          </a:prstGeom>
        </p:spPr>
      </p:pic>
    </p:spTree>
    <p:extLst>
      <p:ext uri="{BB962C8B-B14F-4D97-AF65-F5344CB8AC3E}">
        <p14:creationId xmlns:p14="http://schemas.microsoft.com/office/powerpoint/2010/main" val="291897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553B9-6D1C-184E-8AFB-6CEB18186715}"/>
              </a:ext>
            </a:extLst>
          </p:cNvPr>
          <p:cNvSpPr>
            <a:spLocks noGrp="1"/>
          </p:cNvSpPr>
          <p:nvPr>
            <p:ph type="title"/>
          </p:nvPr>
        </p:nvSpPr>
        <p:spPr/>
        <p:txBody>
          <a:bodyPr/>
          <a:lstStyle/>
          <a:p>
            <a:r>
              <a:rPr kumimoji="1" lang="ja-JP" altLang="en-US" dirty="0"/>
              <a:t>治療と仕事の両立支援カード</a:t>
            </a:r>
          </a:p>
        </p:txBody>
      </p:sp>
      <p:sp>
        <p:nvSpPr>
          <p:cNvPr id="3" name="四角形: 角を丸くする 2">
            <a:extLst>
              <a:ext uri="{FF2B5EF4-FFF2-40B4-BE49-F238E27FC236}">
                <a16:creationId xmlns:a16="http://schemas.microsoft.com/office/drawing/2014/main" id="{E5883DC1-08FD-B47E-BE52-3DF08336C03C}"/>
              </a:ext>
            </a:extLst>
          </p:cNvPr>
          <p:cNvSpPr/>
          <p:nvPr/>
        </p:nvSpPr>
        <p:spPr>
          <a:xfrm>
            <a:off x="5576110" y="5030093"/>
            <a:ext cx="1759329" cy="1280862"/>
          </a:xfrm>
          <a:prstGeom prst="roundRect">
            <a:avLst>
              <a:gd name="adj" fmla="val 6710"/>
            </a:avLst>
          </a:prstGeom>
          <a:solidFill>
            <a:schemeClr val="accent5"/>
          </a:solidFill>
          <a:ln w="28575">
            <a:solidFill>
              <a:srgbClr val="66BAB7"/>
            </a:solid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Segoe UI"/>
              <a:ea typeface="メイリオ"/>
              <a:cs typeface="+mn-cs"/>
            </a:endParaRPr>
          </a:p>
        </p:txBody>
      </p:sp>
      <p:pic>
        <p:nvPicPr>
          <p:cNvPr id="6" name="Picture 4" descr="https://4.bp.blogspot.com/-C4HSiJSU3R4/VtofRuNhiAI/AAAAAAAA4Wg/xY35DGulaec/s800/building.png">
            <a:extLst>
              <a:ext uri="{FF2B5EF4-FFF2-40B4-BE49-F238E27FC236}">
                <a16:creationId xmlns:a16="http://schemas.microsoft.com/office/drawing/2014/main" id="{4327D9EB-1F57-6CE9-0DFD-8710DFADF259}"/>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82440" y="1884447"/>
            <a:ext cx="922129" cy="8534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FC798FF3-8379-7E9E-0ED5-0CB270FB7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0038" y="1810413"/>
            <a:ext cx="711343" cy="945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角丸四角形 46">
            <a:extLst>
              <a:ext uri="{FF2B5EF4-FFF2-40B4-BE49-F238E27FC236}">
                <a16:creationId xmlns:a16="http://schemas.microsoft.com/office/drawing/2014/main" id="{AFCF7FC3-14EF-E59E-90D9-16FCC6E23155}"/>
              </a:ext>
            </a:extLst>
          </p:cNvPr>
          <p:cNvSpPr/>
          <p:nvPr/>
        </p:nvSpPr>
        <p:spPr>
          <a:xfrm>
            <a:off x="4698945" y="2762534"/>
            <a:ext cx="642017" cy="291435"/>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労働者</a:t>
            </a:r>
          </a:p>
        </p:txBody>
      </p:sp>
      <p:pic>
        <p:nvPicPr>
          <p:cNvPr id="9" name="Picture 2" descr="https://4.bp.blogspot.com/-DYTCrnj68gM/WDASD9q6HnI/AAAAAAAA_5g/KJfENGfh2q8KA_43J3clFUszWCNGGlyZwCLcB/s800/doctor2_01_smile.png">
            <a:extLst>
              <a:ext uri="{FF2B5EF4-FFF2-40B4-BE49-F238E27FC236}">
                <a16:creationId xmlns:a16="http://schemas.microsoft.com/office/drawing/2014/main" id="{4ABEC37A-864A-3779-5069-B0F925EFA2C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20175" y="1772171"/>
            <a:ext cx="808409" cy="104587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44">
            <a:extLst>
              <a:ext uri="{FF2B5EF4-FFF2-40B4-BE49-F238E27FC236}">
                <a16:creationId xmlns:a16="http://schemas.microsoft.com/office/drawing/2014/main" id="{386A22C3-01B1-D082-6B6F-94A53ECA4D1A}"/>
              </a:ext>
            </a:extLst>
          </p:cNvPr>
          <p:cNvSpPr/>
          <p:nvPr/>
        </p:nvSpPr>
        <p:spPr>
          <a:xfrm>
            <a:off x="7503371" y="2745764"/>
            <a:ext cx="642017" cy="291435"/>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主治医</a:t>
            </a:r>
          </a:p>
        </p:txBody>
      </p:sp>
      <p:sp>
        <p:nvSpPr>
          <p:cNvPr id="12" name="角丸四角形 46">
            <a:extLst>
              <a:ext uri="{FF2B5EF4-FFF2-40B4-BE49-F238E27FC236}">
                <a16:creationId xmlns:a16="http://schemas.microsoft.com/office/drawing/2014/main" id="{2A8B83B3-FD0C-C9E1-78DB-2748397A5953}"/>
              </a:ext>
            </a:extLst>
          </p:cNvPr>
          <p:cNvSpPr/>
          <p:nvPr/>
        </p:nvSpPr>
        <p:spPr>
          <a:xfrm>
            <a:off x="1822496" y="2739408"/>
            <a:ext cx="642017" cy="291435"/>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企　業</a:t>
            </a:r>
            <a:endParaRPr kumimoji="0" lang="en-US" altLang="ja-JP"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13" name="グループ化 12">
            <a:extLst>
              <a:ext uri="{FF2B5EF4-FFF2-40B4-BE49-F238E27FC236}">
                <a16:creationId xmlns:a16="http://schemas.microsoft.com/office/drawing/2014/main" id="{89C76077-6C45-6A12-09F7-849B27CA94E7}"/>
              </a:ext>
            </a:extLst>
          </p:cNvPr>
          <p:cNvGrpSpPr/>
          <p:nvPr/>
        </p:nvGrpSpPr>
        <p:grpSpPr>
          <a:xfrm>
            <a:off x="5819230" y="2370018"/>
            <a:ext cx="1252279" cy="471285"/>
            <a:chOff x="2315015" y="1286528"/>
            <a:chExt cx="1351542" cy="498990"/>
          </a:xfrm>
        </p:grpSpPr>
        <p:sp>
          <p:nvSpPr>
            <p:cNvPr id="18" name="矢印: 右 17">
              <a:extLst>
                <a:ext uri="{FF2B5EF4-FFF2-40B4-BE49-F238E27FC236}">
                  <a16:creationId xmlns:a16="http://schemas.microsoft.com/office/drawing/2014/main" id="{0C01DF05-547F-BE07-E7CA-99E1AB0DE2AE}"/>
                </a:ext>
              </a:extLst>
            </p:cNvPr>
            <p:cNvSpPr/>
            <p:nvPr/>
          </p:nvSpPr>
          <p:spPr>
            <a:xfrm>
              <a:off x="2335191" y="1286528"/>
              <a:ext cx="1331366" cy="208923"/>
            </a:xfrm>
            <a:prstGeom prst="righ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9" name="矢印: 左 18">
              <a:extLst>
                <a:ext uri="{FF2B5EF4-FFF2-40B4-BE49-F238E27FC236}">
                  <a16:creationId xmlns:a16="http://schemas.microsoft.com/office/drawing/2014/main" id="{C9751678-E1EA-14DD-219E-0CC3094CF211}"/>
                </a:ext>
              </a:extLst>
            </p:cNvPr>
            <p:cNvSpPr/>
            <p:nvPr/>
          </p:nvSpPr>
          <p:spPr>
            <a:xfrm>
              <a:off x="2315015" y="1576595"/>
              <a:ext cx="1331366" cy="208923"/>
            </a:xfrm>
            <a:prstGeom prst="lef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sp>
        <p:nvSpPr>
          <p:cNvPr id="14" name="角丸四角形 38">
            <a:extLst>
              <a:ext uri="{FF2B5EF4-FFF2-40B4-BE49-F238E27FC236}">
                <a16:creationId xmlns:a16="http://schemas.microsoft.com/office/drawing/2014/main" id="{6DA58BFE-AAC1-989E-1AC2-20F35591B773}"/>
              </a:ext>
            </a:extLst>
          </p:cNvPr>
          <p:cNvSpPr/>
          <p:nvPr/>
        </p:nvSpPr>
        <p:spPr>
          <a:xfrm>
            <a:off x="2885070" y="2102586"/>
            <a:ext cx="2249419"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l"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①勤務情報提供書作成支援</a:t>
            </a:r>
            <a:endPar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15" name="角丸四角形 38">
            <a:extLst>
              <a:ext uri="{FF2B5EF4-FFF2-40B4-BE49-F238E27FC236}">
                <a16:creationId xmlns:a16="http://schemas.microsoft.com/office/drawing/2014/main" id="{546DD7DD-C811-AC8E-A4C3-896106849477}"/>
              </a:ext>
            </a:extLst>
          </p:cNvPr>
          <p:cNvSpPr/>
          <p:nvPr/>
        </p:nvSpPr>
        <p:spPr>
          <a:xfrm>
            <a:off x="5514604" y="2120063"/>
            <a:ext cx="1830412"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② 勤務情報提供書の提出</a:t>
            </a:r>
          </a:p>
        </p:txBody>
      </p:sp>
      <p:sp>
        <p:nvSpPr>
          <p:cNvPr id="16" name="角丸四角形 38">
            <a:extLst>
              <a:ext uri="{FF2B5EF4-FFF2-40B4-BE49-F238E27FC236}">
                <a16:creationId xmlns:a16="http://schemas.microsoft.com/office/drawing/2014/main" id="{3F5069C4-FF20-AE20-B8BB-A4AECCBCABDA}"/>
              </a:ext>
            </a:extLst>
          </p:cNvPr>
          <p:cNvSpPr/>
          <p:nvPr/>
        </p:nvSpPr>
        <p:spPr>
          <a:xfrm>
            <a:off x="5430554" y="2766537"/>
            <a:ext cx="1976900"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③ 主治医意見書の発行</a:t>
            </a:r>
          </a:p>
        </p:txBody>
      </p:sp>
      <p:sp>
        <p:nvSpPr>
          <p:cNvPr id="17" name="角丸四角形 38">
            <a:extLst>
              <a:ext uri="{FF2B5EF4-FFF2-40B4-BE49-F238E27FC236}">
                <a16:creationId xmlns:a16="http://schemas.microsoft.com/office/drawing/2014/main" id="{72163E97-927C-EAA0-17C3-954C8747E98E}"/>
              </a:ext>
            </a:extLst>
          </p:cNvPr>
          <p:cNvSpPr/>
          <p:nvPr/>
        </p:nvSpPr>
        <p:spPr>
          <a:xfrm>
            <a:off x="2547709" y="2835535"/>
            <a:ext cx="2145662"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④ 主治医意見書の提出と</a:t>
            </a:r>
            <a:endPar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両立支援の申込　</a:t>
            </a:r>
          </a:p>
        </p:txBody>
      </p:sp>
      <p:pic>
        <p:nvPicPr>
          <p:cNvPr id="20" name="Picture 4" descr="https://4.bp.blogspot.com/-C4HSiJSU3R4/VtofRuNhiAI/AAAAAAAA4Wg/xY35DGulaec/s800/building.png">
            <a:extLst>
              <a:ext uri="{FF2B5EF4-FFF2-40B4-BE49-F238E27FC236}">
                <a16:creationId xmlns:a16="http://schemas.microsoft.com/office/drawing/2014/main" id="{CDE64946-7E9C-C2D3-5C6E-A93A5A88C015}"/>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82440" y="5030093"/>
            <a:ext cx="985709" cy="853429"/>
          </a:xfrm>
          <a:prstGeom prst="rect">
            <a:avLst/>
          </a:prstGeom>
          <a:noFill/>
          <a:extLst>
            <a:ext uri="{909E8E84-426E-40DD-AFC4-6F175D3DCCD1}">
              <a14:hiddenFill xmlns:a14="http://schemas.microsoft.com/office/drawing/2010/main">
                <a:solidFill>
                  <a:srgbClr val="FFFFFF"/>
                </a:solidFill>
              </a14:hiddenFill>
            </a:ext>
          </a:extLst>
        </p:spPr>
      </p:pic>
      <p:sp>
        <p:nvSpPr>
          <p:cNvPr id="21" name="角丸四角形 46">
            <a:extLst>
              <a:ext uri="{FF2B5EF4-FFF2-40B4-BE49-F238E27FC236}">
                <a16:creationId xmlns:a16="http://schemas.microsoft.com/office/drawing/2014/main" id="{0686D762-ADC2-F249-B102-194A36D7652B}"/>
              </a:ext>
            </a:extLst>
          </p:cNvPr>
          <p:cNvSpPr/>
          <p:nvPr/>
        </p:nvSpPr>
        <p:spPr>
          <a:xfrm>
            <a:off x="1835996" y="5912136"/>
            <a:ext cx="642017" cy="291434"/>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企　業</a:t>
            </a:r>
            <a:endParaRPr kumimoji="0" lang="en-US" altLang="ja-JP"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2" name="角丸四角形 44">
            <a:extLst>
              <a:ext uri="{FF2B5EF4-FFF2-40B4-BE49-F238E27FC236}">
                <a16:creationId xmlns:a16="http://schemas.microsoft.com/office/drawing/2014/main" id="{897520CD-3F70-864A-192B-7EB2B15710B0}"/>
              </a:ext>
            </a:extLst>
          </p:cNvPr>
          <p:cNvSpPr/>
          <p:nvPr/>
        </p:nvSpPr>
        <p:spPr>
          <a:xfrm>
            <a:off x="7544741" y="5940306"/>
            <a:ext cx="642017" cy="291434"/>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主治医</a:t>
            </a:r>
          </a:p>
        </p:txBody>
      </p:sp>
      <p:sp>
        <p:nvSpPr>
          <p:cNvPr id="23" name="矢印: 下カーブ 22">
            <a:extLst>
              <a:ext uri="{FF2B5EF4-FFF2-40B4-BE49-F238E27FC236}">
                <a16:creationId xmlns:a16="http://schemas.microsoft.com/office/drawing/2014/main" id="{EC8C27B3-590F-5475-EA7F-D2DA216E2874}"/>
              </a:ext>
            </a:extLst>
          </p:cNvPr>
          <p:cNvSpPr/>
          <p:nvPr/>
        </p:nvSpPr>
        <p:spPr>
          <a:xfrm rot="5400000">
            <a:off x="6196855" y="5060129"/>
            <a:ext cx="633349" cy="1224721"/>
          </a:xfrm>
          <a:prstGeom prst="curvedDownArrow">
            <a:avLst>
              <a:gd name="adj1" fmla="val 17597"/>
              <a:gd name="adj2" fmla="val 47068"/>
              <a:gd name="adj3" fmla="val 25000"/>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4" name="角丸四角形 38">
            <a:extLst>
              <a:ext uri="{FF2B5EF4-FFF2-40B4-BE49-F238E27FC236}">
                <a16:creationId xmlns:a16="http://schemas.microsoft.com/office/drawing/2014/main" id="{B439CAEA-9155-872D-297B-B06754A9CD1F}"/>
              </a:ext>
            </a:extLst>
          </p:cNvPr>
          <p:cNvSpPr/>
          <p:nvPr/>
        </p:nvSpPr>
        <p:spPr>
          <a:xfrm>
            <a:off x="5512699" y="5055398"/>
            <a:ext cx="1861979"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① 追加様式</a:t>
            </a:r>
            <a:r>
              <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勤務情報</a:t>
            </a:r>
            <a:r>
              <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の提出</a:t>
            </a:r>
          </a:p>
        </p:txBody>
      </p:sp>
      <p:sp>
        <p:nvSpPr>
          <p:cNvPr id="26" name="角丸四角形 38">
            <a:extLst>
              <a:ext uri="{FF2B5EF4-FFF2-40B4-BE49-F238E27FC236}">
                <a16:creationId xmlns:a16="http://schemas.microsoft.com/office/drawing/2014/main" id="{AAF28C71-DD04-F75A-73F9-0BBC424DB13D}"/>
              </a:ext>
            </a:extLst>
          </p:cNvPr>
          <p:cNvSpPr/>
          <p:nvPr/>
        </p:nvSpPr>
        <p:spPr>
          <a:xfrm>
            <a:off x="5496380" y="5928202"/>
            <a:ext cx="1976900" cy="32179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② 追加様式</a:t>
            </a:r>
            <a:r>
              <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意見書</a:t>
            </a:r>
            <a:r>
              <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の発行</a:t>
            </a:r>
          </a:p>
        </p:txBody>
      </p:sp>
      <p:sp>
        <p:nvSpPr>
          <p:cNvPr id="27" name="矢印: 左 26">
            <a:extLst>
              <a:ext uri="{FF2B5EF4-FFF2-40B4-BE49-F238E27FC236}">
                <a16:creationId xmlns:a16="http://schemas.microsoft.com/office/drawing/2014/main" id="{8F100DB7-5FC9-BE7D-61A5-6D1AA4985B10}"/>
              </a:ext>
            </a:extLst>
          </p:cNvPr>
          <p:cNvSpPr/>
          <p:nvPr/>
        </p:nvSpPr>
        <p:spPr>
          <a:xfrm>
            <a:off x="2968886" y="5783773"/>
            <a:ext cx="1233586" cy="197324"/>
          </a:xfrm>
          <a:prstGeom prst="lef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8" name="角丸四角形 38">
            <a:extLst>
              <a:ext uri="{FF2B5EF4-FFF2-40B4-BE49-F238E27FC236}">
                <a16:creationId xmlns:a16="http://schemas.microsoft.com/office/drawing/2014/main" id="{9AF1D12F-4870-3157-7DE8-408B195359EE}"/>
              </a:ext>
            </a:extLst>
          </p:cNvPr>
          <p:cNvSpPr/>
          <p:nvPr/>
        </p:nvSpPr>
        <p:spPr>
          <a:xfrm>
            <a:off x="2701038" y="5373232"/>
            <a:ext cx="1717327" cy="424780"/>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③ 追加様式の提出と</a:t>
            </a:r>
            <a:endPar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　　両立支援の申込</a:t>
            </a:r>
          </a:p>
        </p:txBody>
      </p:sp>
      <p:pic>
        <p:nvPicPr>
          <p:cNvPr id="30" name="Picture 1">
            <a:extLst>
              <a:ext uri="{FF2B5EF4-FFF2-40B4-BE49-F238E27FC236}">
                <a16:creationId xmlns:a16="http://schemas.microsoft.com/office/drawing/2014/main" id="{D5DD1005-A3CE-A7BD-E31E-757F9E61B2D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19387" y="4942803"/>
            <a:ext cx="760388" cy="95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角丸四角形 46">
            <a:extLst>
              <a:ext uri="{FF2B5EF4-FFF2-40B4-BE49-F238E27FC236}">
                <a16:creationId xmlns:a16="http://schemas.microsoft.com/office/drawing/2014/main" id="{9EDDC09B-10AD-6BC9-B61A-1EE0DB25D168}"/>
              </a:ext>
            </a:extLst>
          </p:cNvPr>
          <p:cNvSpPr/>
          <p:nvPr/>
        </p:nvSpPr>
        <p:spPr>
          <a:xfrm>
            <a:off x="4658028" y="5925553"/>
            <a:ext cx="642017" cy="295557"/>
          </a:xfrm>
          <a:prstGeom prst="roundRect">
            <a:avLst/>
          </a:prstGeom>
          <a:solidFill>
            <a:schemeClr val="bg1"/>
          </a:solidFill>
          <a:ln w="12700">
            <a:solidFill>
              <a:srgbClr val="FE5491"/>
            </a:solid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11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労働者</a:t>
            </a:r>
          </a:p>
        </p:txBody>
      </p:sp>
      <p:sp>
        <p:nvSpPr>
          <p:cNvPr id="32" name="角丸四角形 38">
            <a:extLst>
              <a:ext uri="{FF2B5EF4-FFF2-40B4-BE49-F238E27FC236}">
                <a16:creationId xmlns:a16="http://schemas.microsoft.com/office/drawing/2014/main" id="{AA029CE9-8A83-18F7-F453-D2BCCABE3E6C}"/>
              </a:ext>
            </a:extLst>
          </p:cNvPr>
          <p:cNvSpPr/>
          <p:nvPr/>
        </p:nvSpPr>
        <p:spPr>
          <a:xfrm>
            <a:off x="1602131" y="6490850"/>
            <a:ext cx="6933427" cy="48162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ctr" defTabSz="74295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0"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必要に応じて、従来の、勤務情報提供書の提出及び勤務情報提供書に基づく主治医意見書の発行</a:t>
            </a:r>
            <a:endParaRPr kumimoji="0"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204745" marR="0" lvl="0" indent="-371466" algn="ctr" defTabSz="742950" rtl="0" eaLnBrk="1" fontAlgn="auto" latinLnBrk="0" hangingPunct="1">
              <a:lnSpc>
                <a:spcPct val="100000"/>
              </a:lnSpc>
              <a:spcBef>
                <a:spcPts val="0"/>
              </a:spcBef>
              <a:spcAft>
                <a:spcPts val="0"/>
              </a:spcAft>
              <a:buClrTx/>
              <a:buSzTx/>
              <a:buFontTx/>
              <a:buNone/>
              <a:tabLst/>
              <a:defRPr/>
            </a:pPr>
            <a:endParaRPr kumimoji="0"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4" name="角丸四角形 14">
            <a:extLst>
              <a:ext uri="{FF2B5EF4-FFF2-40B4-BE49-F238E27FC236}">
                <a16:creationId xmlns:a16="http://schemas.microsoft.com/office/drawing/2014/main" id="{1602ABE2-65FF-B3BC-8BF3-974F160D283F}"/>
              </a:ext>
            </a:extLst>
          </p:cNvPr>
          <p:cNvSpPr/>
          <p:nvPr/>
        </p:nvSpPr>
        <p:spPr>
          <a:xfrm>
            <a:off x="599402" y="3487151"/>
            <a:ext cx="8732381" cy="364332"/>
          </a:xfrm>
          <a:prstGeom prst="roundRect">
            <a:avLst>
              <a:gd name="adj" fmla="val 50000"/>
            </a:avLst>
          </a:prstGeom>
          <a:solidFill>
            <a:sysClr val="window" lastClr="FFFFFF"/>
          </a:solidFill>
          <a:ln w="25400" cap="flat" cmpd="sng" algn="ctr">
            <a:solidFill>
              <a:srgbClr val="F29EC2"/>
            </a:solidFill>
            <a:prstDash val="solid"/>
          </a:ln>
          <a:effectLst/>
        </p:spPr>
        <p:txBody>
          <a:bodyPr rtlCol="0" anchor="t"/>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ja-JP" altLang="en-US" sz="13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２　新たに追加されたスキーム</a:t>
            </a:r>
          </a:p>
        </p:txBody>
      </p:sp>
      <p:sp>
        <p:nvSpPr>
          <p:cNvPr id="35" name="角丸四角形 14">
            <a:extLst>
              <a:ext uri="{FF2B5EF4-FFF2-40B4-BE49-F238E27FC236}">
                <a16:creationId xmlns:a16="http://schemas.microsoft.com/office/drawing/2014/main" id="{EB94C75B-BEE8-4F66-A34A-1EFDDF5327FC}"/>
              </a:ext>
            </a:extLst>
          </p:cNvPr>
          <p:cNvSpPr/>
          <p:nvPr/>
        </p:nvSpPr>
        <p:spPr>
          <a:xfrm>
            <a:off x="518374" y="1145380"/>
            <a:ext cx="8732381" cy="364332"/>
          </a:xfrm>
          <a:prstGeom prst="roundRect">
            <a:avLst>
              <a:gd name="adj" fmla="val 50000"/>
            </a:avLst>
          </a:prstGeom>
          <a:solidFill>
            <a:sysClr val="window" lastClr="FFFFFF"/>
          </a:solidFill>
          <a:ln w="25400" cap="flat" cmpd="sng" algn="ctr">
            <a:solidFill>
              <a:srgbClr val="F29EC2"/>
            </a:solidFill>
            <a:prstDash val="solid"/>
          </a:ln>
          <a:effectLst/>
        </p:spPr>
        <p:txBody>
          <a:bodyPr rtlCol="0" anchor="t"/>
          <a:lstStyle/>
          <a:p>
            <a:pPr marL="0" marR="0" lvl="0" indent="0" algn="l" defTabSz="742950" rtl="0" eaLnBrk="1" fontAlgn="base" latinLnBrk="0" hangingPunct="1">
              <a:lnSpc>
                <a:spcPct val="100000"/>
              </a:lnSpc>
              <a:spcBef>
                <a:spcPct val="0"/>
              </a:spcBef>
              <a:spcAft>
                <a:spcPct val="0"/>
              </a:spcAft>
              <a:buClrTx/>
              <a:buSzTx/>
              <a:buFontTx/>
              <a:buNone/>
              <a:tabLst/>
              <a:defRPr/>
            </a:pPr>
            <a:r>
              <a:rPr kumimoji="0" lang="ja-JP" altLang="en-US" sz="1300" b="1" i="0" u="none" strike="noStrike" kern="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１　従前からあるスキーム</a:t>
            </a:r>
          </a:p>
        </p:txBody>
      </p:sp>
      <p:pic>
        <p:nvPicPr>
          <p:cNvPr id="40" name="Picture 2" descr="https://4.bp.blogspot.com/-DYTCrnj68gM/WDASD9q6HnI/AAAAAAAA_5g/KJfENGfh2q8KA_43J3clFUszWCNGGlyZwCLcB/s800/doctor2_01_smile.png">
            <a:extLst>
              <a:ext uri="{FF2B5EF4-FFF2-40B4-BE49-F238E27FC236}">
                <a16:creationId xmlns:a16="http://schemas.microsoft.com/office/drawing/2014/main" id="{8D11CE38-34D9-A25A-5A83-07A7739CE7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33676" y="4902907"/>
            <a:ext cx="864148" cy="1045873"/>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B18B521A-3030-A48F-36E8-9848C9E04EF8}"/>
              </a:ext>
            </a:extLst>
          </p:cNvPr>
          <p:cNvSpPr txBox="1"/>
          <p:nvPr/>
        </p:nvSpPr>
        <p:spPr>
          <a:xfrm>
            <a:off x="1835997" y="3924549"/>
            <a:ext cx="6465697" cy="780355"/>
          </a:xfrm>
          <a:prstGeom prst="roundRect">
            <a:avLst/>
          </a:prstGeom>
          <a:solidFill>
            <a:srgbClr val="66BAB7"/>
          </a:solidFill>
        </p:spPr>
        <p:txBody>
          <a:bodyPr wrap="square">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204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「治療と仕事の両立支援カード」</a:t>
            </a:r>
            <a:endParaRPr kumimoji="1" lang="en-US" altLang="ja-JP" sz="969"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69"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労働者が主治医に自ら勤務情報を提供し、かつ、この情報に基づき 主治医が就業上の意見等を提示するための様式</a:t>
            </a:r>
            <a:endParaRPr kumimoji="1" lang="en-US" altLang="ja-JP" sz="969"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969"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（勤務情報提供書と主治医意見書の様式を一体のものとしたもの）</a:t>
            </a:r>
          </a:p>
        </p:txBody>
      </p:sp>
      <p:sp>
        <p:nvSpPr>
          <p:cNvPr id="42" name="月 41">
            <a:extLst>
              <a:ext uri="{FF2B5EF4-FFF2-40B4-BE49-F238E27FC236}">
                <a16:creationId xmlns:a16="http://schemas.microsoft.com/office/drawing/2014/main" id="{173CAD22-4046-88E8-DBCC-E4DB893C10F6}"/>
              </a:ext>
            </a:extLst>
          </p:cNvPr>
          <p:cNvSpPr/>
          <p:nvPr/>
        </p:nvSpPr>
        <p:spPr>
          <a:xfrm flipH="1">
            <a:off x="6958149" y="4468251"/>
            <a:ext cx="325882" cy="474552"/>
          </a:xfrm>
          <a:prstGeom prst="moon">
            <a:avLst/>
          </a:prstGeom>
          <a:solidFill>
            <a:srgbClr val="66BAB7"/>
          </a:solidFill>
          <a:ln w="25400" cap="flat" cmpd="sng" algn="ctr">
            <a:no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9" name="直線矢印コネクタ 28">
            <a:extLst>
              <a:ext uri="{FF2B5EF4-FFF2-40B4-BE49-F238E27FC236}">
                <a16:creationId xmlns:a16="http://schemas.microsoft.com/office/drawing/2014/main" id="{96AABB4A-9839-4ABF-5EA7-CEB026707E01}"/>
              </a:ext>
            </a:extLst>
          </p:cNvPr>
          <p:cNvCxnSpPr>
            <a:cxnSpLocks/>
          </p:cNvCxnSpPr>
          <p:nvPr/>
        </p:nvCxnSpPr>
        <p:spPr>
          <a:xfrm flipH="1">
            <a:off x="2936776" y="1886950"/>
            <a:ext cx="1338843" cy="0"/>
          </a:xfrm>
          <a:prstGeom prst="straightConnector1">
            <a:avLst/>
          </a:prstGeom>
          <a:ln w="25400">
            <a:solidFill>
              <a:srgbClr val="FF5399"/>
            </a:solidFill>
            <a:headEnd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角丸四角形 38">
            <a:extLst>
              <a:ext uri="{FF2B5EF4-FFF2-40B4-BE49-F238E27FC236}">
                <a16:creationId xmlns:a16="http://schemas.microsoft.com/office/drawing/2014/main" id="{3C7C519E-71A4-130E-328B-80F6D71ABFAC}"/>
              </a:ext>
            </a:extLst>
          </p:cNvPr>
          <p:cNvSpPr/>
          <p:nvPr/>
        </p:nvSpPr>
        <p:spPr>
          <a:xfrm>
            <a:off x="2985676" y="1524860"/>
            <a:ext cx="1338843" cy="32179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l"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⓪両立支援の申し出</a:t>
            </a:r>
            <a:endPar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nvGrpSpPr>
          <p:cNvPr id="4" name="グループ化 3">
            <a:extLst>
              <a:ext uri="{FF2B5EF4-FFF2-40B4-BE49-F238E27FC236}">
                <a16:creationId xmlns:a16="http://schemas.microsoft.com/office/drawing/2014/main" id="{BC59F44A-97FC-E594-1B12-DB642680A697}"/>
              </a:ext>
            </a:extLst>
          </p:cNvPr>
          <p:cNvGrpSpPr/>
          <p:nvPr/>
        </p:nvGrpSpPr>
        <p:grpSpPr>
          <a:xfrm>
            <a:off x="2993289" y="2365662"/>
            <a:ext cx="1252279" cy="471285"/>
            <a:chOff x="2315015" y="1286528"/>
            <a:chExt cx="1351542" cy="498990"/>
          </a:xfrm>
        </p:grpSpPr>
        <p:sp>
          <p:nvSpPr>
            <p:cNvPr id="25" name="矢印: 右 24">
              <a:extLst>
                <a:ext uri="{FF2B5EF4-FFF2-40B4-BE49-F238E27FC236}">
                  <a16:creationId xmlns:a16="http://schemas.microsoft.com/office/drawing/2014/main" id="{9B284452-454D-B439-9B01-0AD6E945453E}"/>
                </a:ext>
              </a:extLst>
            </p:cNvPr>
            <p:cNvSpPr/>
            <p:nvPr/>
          </p:nvSpPr>
          <p:spPr>
            <a:xfrm>
              <a:off x="2335191" y="1286528"/>
              <a:ext cx="1331366" cy="208923"/>
            </a:xfrm>
            <a:prstGeom prst="righ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36" name="矢印: 左 35">
              <a:extLst>
                <a:ext uri="{FF2B5EF4-FFF2-40B4-BE49-F238E27FC236}">
                  <a16:creationId xmlns:a16="http://schemas.microsoft.com/office/drawing/2014/main" id="{B6A7F2DD-7F74-E321-C718-150D8E2D3A6F}"/>
                </a:ext>
              </a:extLst>
            </p:cNvPr>
            <p:cNvSpPr/>
            <p:nvPr/>
          </p:nvSpPr>
          <p:spPr>
            <a:xfrm>
              <a:off x="2315015" y="1576595"/>
              <a:ext cx="1331366" cy="208923"/>
            </a:xfrm>
            <a:prstGeom prst="leftArrow">
              <a:avLst/>
            </a:prstGeom>
            <a:solidFill>
              <a:srgbClr val="FF6699"/>
            </a:solidFill>
            <a:ln>
              <a:solidFill>
                <a:srgbClr val="CC00FF"/>
              </a:solidFill>
            </a:ln>
            <a:effectLst>
              <a:outerShdw blurRad="50800" dist="38100" dir="2700000" algn="tl" rotWithShape="0">
                <a:prstClr val="black">
                  <a:alpha val="40000"/>
                </a:prstClr>
              </a:outerShdw>
            </a:effectLst>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tIns="58500" bIns="29250" rtlCol="0" anchor="ctr"/>
            <a:lstStyle/>
            <a:p>
              <a:pPr marL="175496" marR="0" lvl="0" indent="-371466" algn="ctr" defTabSz="74295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grpSp>
      <p:cxnSp>
        <p:nvCxnSpPr>
          <p:cNvPr id="38" name="直線矢印コネクタ 37">
            <a:extLst>
              <a:ext uri="{FF2B5EF4-FFF2-40B4-BE49-F238E27FC236}">
                <a16:creationId xmlns:a16="http://schemas.microsoft.com/office/drawing/2014/main" id="{7EB91556-1DF3-1D29-6F13-70FAFAE38FE1}"/>
              </a:ext>
            </a:extLst>
          </p:cNvPr>
          <p:cNvCxnSpPr>
            <a:cxnSpLocks/>
          </p:cNvCxnSpPr>
          <p:nvPr/>
        </p:nvCxnSpPr>
        <p:spPr>
          <a:xfrm flipH="1">
            <a:off x="2941128" y="5087360"/>
            <a:ext cx="1338843" cy="0"/>
          </a:xfrm>
          <a:prstGeom prst="straightConnector1">
            <a:avLst/>
          </a:prstGeom>
          <a:ln w="25400">
            <a:solidFill>
              <a:srgbClr val="FF5399"/>
            </a:solidFill>
            <a:headEnd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角丸四角形 38">
            <a:extLst>
              <a:ext uri="{FF2B5EF4-FFF2-40B4-BE49-F238E27FC236}">
                <a16:creationId xmlns:a16="http://schemas.microsoft.com/office/drawing/2014/main" id="{7956E013-4F61-3F88-783F-433CDBCE8BBF}"/>
              </a:ext>
            </a:extLst>
          </p:cNvPr>
          <p:cNvSpPr/>
          <p:nvPr/>
        </p:nvSpPr>
        <p:spPr>
          <a:xfrm>
            <a:off x="2990028" y="4725270"/>
            <a:ext cx="1338843" cy="32179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29250" tIns="29250" rIns="29250" bIns="0" anchor="ctr"/>
          <a:lstStyle/>
          <a:p>
            <a:pPr marL="204745" marR="0" lvl="0" indent="-371466" algn="l" defTabSz="742950"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rPr>
              <a:t>⓪両立支援の申し出</a:t>
            </a:r>
            <a:endParaRPr kumimoji="0" lang="en-US" altLang="ja-JP"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角丸四角形 38">
            <a:extLst>
              <a:ext uri="{FF2B5EF4-FFF2-40B4-BE49-F238E27FC236}">
                <a16:creationId xmlns:a16="http://schemas.microsoft.com/office/drawing/2014/main" id="{1CF12917-B4B0-1829-2C3B-82F71218FBAA}"/>
              </a:ext>
            </a:extLst>
          </p:cNvPr>
          <p:cNvSpPr/>
          <p:nvPr/>
        </p:nvSpPr>
        <p:spPr>
          <a:xfrm>
            <a:off x="688237" y="2079758"/>
            <a:ext cx="1044264" cy="5718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0" anchor="ctr"/>
          <a:lstStyle/>
          <a:p>
            <a:pPr marL="174385" marR="0" lvl="0" indent="-174385" algn="ctr" defTabSz="389584"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⑤両立支援プランの作成</a:t>
            </a:r>
          </a:p>
        </p:txBody>
      </p:sp>
      <p:sp>
        <p:nvSpPr>
          <p:cNvPr id="10" name="角丸四角形 38">
            <a:extLst>
              <a:ext uri="{FF2B5EF4-FFF2-40B4-BE49-F238E27FC236}">
                <a16:creationId xmlns:a16="http://schemas.microsoft.com/office/drawing/2014/main" id="{A76DDCC4-A967-EB98-A5DB-3BC4F6DC57E0}"/>
              </a:ext>
            </a:extLst>
          </p:cNvPr>
          <p:cNvSpPr/>
          <p:nvPr/>
        </p:nvSpPr>
        <p:spPr>
          <a:xfrm>
            <a:off x="704752" y="5311186"/>
            <a:ext cx="1044264" cy="571807"/>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0" anchor="ctr"/>
          <a:lstStyle/>
          <a:p>
            <a:pPr marL="174385" marR="0" lvl="0" indent="-174385" algn="ctr" defTabSz="389584" rtl="0" eaLnBrk="1" fontAlgn="auto" latinLnBrk="0" hangingPunct="1">
              <a:lnSpc>
                <a:spcPct val="100000"/>
              </a:lnSpc>
              <a:spcBef>
                <a:spcPts val="0"/>
              </a:spcBef>
              <a:spcAft>
                <a:spcPts val="0"/>
              </a:spcAft>
              <a:buClrTx/>
              <a:buSzTx/>
              <a:buFontTx/>
              <a:buNone/>
              <a:tabLst/>
              <a:defRPr/>
            </a:pPr>
            <a:r>
              <a:rPr kumimoji="0" lang="ja-JP" altLang="en-US" sz="975"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④両立支援プランの作成</a:t>
            </a:r>
          </a:p>
        </p:txBody>
      </p:sp>
    </p:spTree>
    <p:extLst>
      <p:ext uri="{BB962C8B-B14F-4D97-AF65-F5344CB8AC3E}">
        <p14:creationId xmlns:p14="http://schemas.microsoft.com/office/powerpoint/2010/main" val="4231126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09C83C854B00042A39A1D51B4992A79" ma:contentTypeVersion="12" ma:contentTypeDescription="新しいドキュメントを作成します。" ma:contentTypeScope="" ma:versionID="f89ac3e8435457d0c9259d74b96003ff">
  <xsd:schema xmlns:xsd="http://www.w3.org/2001/XMLSchema" xmlns:xs="http://www.w3.org/2001/XMLSchema" xmlns:p="http://schemas.microsoft.com/office/2006/metadata/properties" xmlns:ns2="1707a7b4-e1e2-464d-badb-e9b7f640a7cc" xmlns:ns3="a5d52602-0315-43a7-8d93-b52390526777" targetNamespace="http://schemas.microsoft.com/office/2006/metadata/properties" ma:root="true" ma:fieldsID="1b00941c1bb85ecb26c9758772812c79" ns2:_="" ns3:_="">
    <xsd:import namespace="1707a7b4-e1e2-464d-badb-e9b7f640a7cc"/>
    <xsd:import namespace="a5d52602-0315-43a7-8d93-b5239052677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7a7b4-e1e2-464d-badb-e9b7f640a7c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6ebeabc6-1c0c-4751-aeab-3e30fad09a76"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d52602-0315-43a7-8d93-b5239052677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091070b-c4c2-4142-a205-6605e06130d9}" ma:internalName="TaxCatchAll" ma:showField="CatchAllData" ma:web="a5d52602-0315-43a7-8d93-b523905267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d52602-0315-43a7-8d93-b52390526777" xsi:nil="true"/>
    <lcf76f155ced4ddcb4097134ff3c332f xmlns="1707a7b4-e1e2-464d-badb-e9b7f640a7c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ACFF09F-CCA7-4797-B1E7-68588932AB21}"/>
</file>

<file path=customXml/itemProps2.xml><?xml version="1.0" encoding="utf-8"?>
<ds:datastoreItem xmlns:ds="http://schemas.openxmlformats.org/officeDocument/2006/customXml" ds:itemID="{5B94DF9E-A416-426A-B9D4-DF8805C46B80}"/>
</file>

<file path=customXml/itemProps3.xml><?xml version="1.0" encoding="utf-8"?>
<ds:datastoreItem xmlns:ds="http://schemas.openxmlformats.org/officeDocument/2006/customXml" ds:itemID="{83958D75-6208-4C76-83CC-22A31F5BE82B}"/>
</file>

<file path=docProps/app.xml><?xml version="1.0" encoding="utf-8"?>
<Properties xmlns="http://schemas.openxmlformats.org/officeDocument/2006/extended-properties" xmlns:vt="http://schemas.openxmlformats.org/officeDocument/2006/docPropsVTypes">
  <Template>Office 2013 - 2022 Theme</Template>
  <TotalTime>133</TotalTime>
  <Words>205</Words>
  <Application>Microsoft Office PowerPoint</Application>
  <PresentationFormat>A4 210 x 297 mm</PresentationFormat>
  <Paragraphs>28</Paragraphs>
  <Slides>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vt:i4>
      </vt:variant>
    </vt:vector>
  </HeadingPairs>
  <TitlesOfParts>
    <vt:vector size="12" baseType="lpstr">
      <vt:lpstr>Meiryo UI</vt:lpstr>
      <vt:lpstr>Meiryo</vt:lpstr>
      <vt:lpstr>Meiryo</vt:lpstr>
      <vt:lpstr>Arial</vt:lpstr>
      <vt:lpstr>Calibri</vt:lpstr>
      <vt:lpstr>Calibri Light</vt:lpstr>
      <vt:lpstr>Segoe UI</vt:lpstr>
      <vt:lpstr>Office テーマ</vt:lpstr>
      <vt:lpstr>1_Office テーマ</vt:lpstr>
      <vt:lpstr>PowerPoint プレゼンテーション</vt:lpstr>
      <vt:lpstr>PowerPoint プレゼンテーション</vt:lpstr>
      <vt:lpstr>治療と仕事の両立支援カード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dc:creator>
  <cp:revision>2</cp:revision>
  <dcterms:created xsi:type="dcterms:W3CDTF">2024-09-06T09:13:52Z</dcterms:created>
  <dcterms:modified xsi:type="dcterms:W3CDTF">2024-09-18T02:48:27Z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0x010100F1CD975C5B5C6340A274F740E57A1DB2</vt:lpwstr>
  </property>
  <property fmtid="{D5CDD505-2E9C-101B-9397-08002B2CF9AE}" pid="3" name="MediaServiceImageTags">
    <vt:lpwstr/>
  </property>
</Properties>
</file>